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0C376-5CC4-4384-B23D-DD935F554556}" type="datetimeFigureOut">
              <a:rPr lang="de-DE" smtClean="0"/>
              <a:t>25.10.2018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FB41E-4A67-467D-8A87-E248F675C4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0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FB41E-4A67-467D-8A87-E248F675C41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51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September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13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727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09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6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11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3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052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54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 smtClean="0"/>
              <a:t>Titelmasterformat durch K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November 2017</a:t>
            </a:r>
          </a:p>
          <a:p>
            <a:r>
              <a:rPr lang="de-DE" dirty="0" smtClean="0"/>
              <a:t>Jobcenter Kreis Heinsberg – </a:t>
            </a:r>
            <a:r>
              <a:rPr lang="de-DE" b="1" dirty="0" smtClean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80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5195" y="494684"/>
            <a:ext cx="12189984" cy="27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027418" cy="48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1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148508" y="1832124"/>
            <a:ext cx="8201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/>
              <a:t>Jobcenter – einfach erklärt</a:t>
            </a:r>
          </a:p>
          <a:p>
            <a:pPr algn="ctr"/>
            <a:endParaRPr lang="de-DE" sz="40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3866864" y="3809588"/>
            <a:ext cx="516890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Hinweis: Aus Gründen der Lesbarkeit wird auf die gleichzeitige Verwendung männlicher und weiblicher Sprachformen verzichtet. Sämtliche Personenbezeichnungen gelten gleichermaßen für beiderlei Geschlecht.  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15548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</a:t>
            </a:r>
            <a:r>
              <a:rPr lang="de-DE" dirty="0" smtClean="0"/>
              <a:t>INTEGRATIONSFACHKRAFT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597644" y="6244802"/>
            <a:ext cx="8341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10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394520" y="787931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 smtClean="0"/>
              <a:t>         INTEGRATIONSFACHKRAFT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978695" y="1423423"/>
            <a:ext cx="6933600" cy="7200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Erstgespräch mit der Integrationsfachkraft.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2973680" y="3508943"/>
            <a:ext cx="6933600" cy="122684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Zeugnisse</a:t>
            </a:r>
            <a:r>
              <a:rPr lang="de-DE" sz="1400" dirty="0">
                <a:solidFill>
                  <a:schemeClr val="tx1"/>
                </a:solidFill>
              </a:rPr>
              <a:t>/ berufliche </a:t>
            </a:r>
            <a:r>
              <a:rPr lang="de-DE" sz="1400" dirty="0" smtClean="0">
                <a:solidFill>
                  <a:schemeClr val="tx1"/>
                </a:solidFill>
              </a:rPr>
              <a:t>Nachweise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Nachweise </a:t>
            </a:r>
            <a:r>
              <a:rPr lang="de-DE" sz="1400" dirty="0">
                <a:solidFill>
                  <a:schemeClr val="tx1"/>
                </a:solidFill>
              </a:rPr>
              <a:t>über ggf. besuchte/begonnene Deutschkurse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Anmeldebestätigung zum </a:t>
            </a:r>
            <a:r>
              <a:rPr lang="de-DE" sz="1400" dirty="0" smtClean="0">
                <a:solidFill>
                  <a:schemeClr val="tx1"/>
                </a:solidFill>
              </a:rPr>
              <a:t>Integrationskurs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Besprechung und Abschluss einer </a:t>
            </a:r>
            <a:r>
              <a:rPr lang="de-DE" sz="1400" dirty="0" smtClean="0">
                <a:solidFill>
                  <a:schemeClr val="tx1"/>
                </a:solidFill>
              </a:rPr>
              <a:t>Eingliederungsvereinbarung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394520" y="1423423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Beginn der Integrations-strategie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394520" y="3511655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Festlegung der Integrations-strategie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978696" y="2287519"/>
            <a:ext cx="6933600" cy="10801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Kompetenzanalyse (</a:t>
            </a:r>
            <a:r>
              <a:rPr lang="de-DE" sz="1400" dirty="0" err="1">
                <a:solidFill>
                  <a:schemeClr val="tx1"/>
                </a:solidFill>
              </a:rPr>
              <a:t>Profiling</a:t>
            </a:r>
            <a:r>
              <a:rPr lang="de-DE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Ermittlung der  Leistungsfähigkeit, Qualifikation und Sprachkenntnisse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Zielfestlegung: ● Verpflichtung </a:t>
            </a:r>
            <a:r>
              <a:rPr lang="de-DE" sz="1400" dirty="0">
                <a:solidFill>
                  <a:schemeClr val="tx1"/>
                </a:solidFill>
              </a:rPr>
              <a:t>zur Teilnahme am Integrationskurs ● Einsatz von Förderinstrumenten ● Integration in Beschäftigung/Ausbildung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394520" y="2287519"/>
            <a:ext cx="1512000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Ressourcen-orientierte Beratung</a:t>
            </a:r>
          </a:p>
        </p:txBody>
      </p:sp>
      <p:sp>
        <p:nvSpPr>
          <p:cNvPr id="12" name="Ellipse 11"/>
          <p:cNvSpPr/>
          <p:nvPr/>
        </p:nvSpPr>
        <p:spPr>
          <a:xfrm>
            <a:off x="1477483" y="859939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2960854" y="4879807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Unterstützung bei der Kompetenzerhebung und Erläuterung der verbindlichen Eingliederungsvereinbarung. Kontakt mit Sprachkursträgern. Informationen über Dolmetscher- und Übersetzungsdienstleistungen. Hinweis auf zugelassene berufliche Anerkennungsstellen.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81694" y="4879807"/>
            <a:ext cx="1512000" cy="1224136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9375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</a:t>
            </a:r>
            <a:r>
              <a:rPr lang="de-DE" dirty="0" smtClean="0"/>
              <a:t>ERSTANTRAGSSERVICE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78606" y="6325764"/>
            <a:ext cx="672255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11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70720" y="815384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 smtClean="0"/>
              <a:t>         </a:t>
            </a:r>
            <a:r>
              <a:rPr lang="de-DE" sz="1400" b="1" dirty="0"/>
              <a:t>ERSTANTRAGSSERVICE</a:t>
            </a:r>
            <a:endParaRPr lang="de-DE" sz="1400" b="1" dirty="0" smtClean="0"/>
          </a:p>
        </p:txBody>
      </p:sp>
      <p:sp>
        <p:nvSpPr>
          <p:cNvPr id="6" name="Abgerundetes Rechteck 5"/>
          <p:cNvSpPr/>
          <p:nvPr/>
        </p:nvSpPr>
        <p:spPr>
          <a:xfrm>
            <a:off x="3072896" y="1450876"/>
            <a:ext cx="6933600" cy="7200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Antragsannahme nach vorheriger Terminabsprache.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Abschließende </a:t>
            </a:r>
            <a:r>
              <a:rPr lang="de-DE" sz="1400" dirty="0">
                <a:solidFill>
                  <a:schemeClr val="tx1"/>
                </a:solidFill>
              </a:rPr>
              <a:t>Bearbeitung und Entscheidung </a:t>
            </a:r>
            <a:r>
              <a:rPr lang="de-DE" sz="1400" dirty="0" smtClean="0">
                <a:solidFill>
                  <a:schemeClr val="tx1"/>
                </a:solidFill>
              </a:rPr>
              <a:t>über den Leistungsantrag.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70720" y="1450876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SGB II-Leistungen</a:t>
            </a:r>
          </a:p>
          <a:p>
            <a:pPr algn="ctr"/>
            <a:r>
              <a:rPr lang="de-DE" sz="1400" b="1" dirty="0" smtClean="0"/>
              <a:t>Ja oder Nein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054896" y="2314972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Prüfung der Antragsunterlagen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Erstellung des Bewilligungsbescheids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Weitergabe des Leistungsfalles an den zukünftig zuständigen Sachbearbeiter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Ggf. Erstellung eines Ablehnungsbescheids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70720" y="2314972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Aufgaben des Erstantrags-service</a:t>
            </a:r>
          </a:p>
        </p:txBody>
      </p:sp>
      <p:sp>
        <p:nvSpPr>
          <p:cNvPr id="10" name="Ellipse 9"/>
          <p:cNvSpPr/>
          <p:nvPr/>
        </p:nvSpPr>
        <p:spPr>
          <a:xfrm>
            <a:off x="1553683" y="887392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049880" y="3683124"/>
            <a:ext cx="6933600" cy="10801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Eventuelle Klärungsbedarfe werden mit dem Leistungsteam und Kunden besprochen. Ggf. Erläuterungen zum erteilten Bewilligungs- bzw. Ablehnungsbescheid.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70720" y="3683124"/>
            <a:ext cx="1512000" cy="108012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471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5. IHRE ANSPRECHPARTNER IM JOBCENTER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3963" y="6301121"/>
            <a:ext cx="721542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12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Rechteck 4"/>
          <p:cNvSpPr/>
          <p:nvPr/>
        </p:nvSpPr>
        <p:spPr>
          <a:xfrm>
            <a:off x="979611" y="860567"/>
            <a:ext cx="820613" cy="5586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Ziele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Program Files (x86)\Microsoft Office\MEDIA\CAGCAT10\j022202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01" y="692696"/>
            <a:ext cx="623995" cy="62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681589" y="764704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Leistungsbereich</a:t>
            </a:r>
            <a:endParaRPr lang="de-DE" sz="20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2000672" y="79517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Arbeitsvermittlung</a:t>
            </a:r>
            <a:endParaRPr lang="de-DE" sz="2000" b="1" dirty="0"/>
          </a:p>
        </p:txBody>
      </p:sp>
      <p:cxnSp>
        <p:nvCxnSpPr>
          <p:cNvPr id="9" name="Gerade Verbindung 15"/>
          <p:cNvCxnSpPr/>
          <p:nvPr/>
        </p:nvCxnSpPr>
        <p:spPr>
          <a:xfrm>
            <a:off x="5446018" y="1596856"/>
            <a:ext cx="11807" cy="330851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889501" y="1577032"/>
            <a:ext cx="4752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Dieser Bereich ist für Ihr „Geld“ zuständig</a:t>
            </a:r>
          </a:p>
          <a:p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Alle Veränderungen in den persönlichen  und wirtschaftlichen Verhältnissen (Einkommensveränderung, Veränderung in der Personengemeinschaft, Wohnungswechsel, …) müssen unmittelbar mitgeteilt werden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Bei Einkommensveränderungen müssen </a:t>
            </a:r>
          </a:p>
          <a:p>
            <a:r>
              <a:rPr lang="de-DE" sz="1600" b="1" dirty="0"/>
              <a:t> </a:t>
            </a:r>
            <a:r>
              <a:rPr lang="de-DE" sz="1600" b="1" dirty="0" smtClean="0"/>
              <a:t>    die Leistungen ggf. immer wieder neu   </a:t>
            </a:r>
          </a:p>
          <a:p>
            <a:r>
              <a:rPr lang="de-DE" sz="1600" b="1" dirty="0"/>
              <a:t> </a:t>
            </a:r>
            <a:r>
              <a:rPr lang="de-DE" sz="1600" b="1" dirty="0" smtClean="0"/>
              <a:t>    berechnet werden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807021" y="1596856"/>
            <a:ext cx="40324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Hier erhalten Sie Unterstützung bei der Arbeitssuche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Zunächst ist es wichtig, dass Sie die deutsche Sprache erlernen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Wir Fördern und Fordern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 smtClean="0"/>
              <a:t>Absprachen werden in einer Eingliederungsvereinbarung festgehalten</a:t>
            </a:r>
            <a:endParaRPr lang="de-DE" sz="16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557586" y="529191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Sobald Sie und ggf. Ihre Bedarfsgemeinschaft über ausreichende eigene Einkünfte verfügen, endet die Leistungsgewährung und damit die Betreuung durch das Jobcenter.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9104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– ARBEITSVERMITTLUNG (1/6)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573831" y="6220989"/>
            <a:ext cx="881805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13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0203025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800" b="1" dirty="0" smtClean="0"/>
              <a:t>Beratungskonzept in der Arbeitsvermittlung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800" dirty="0" smtClean="0"/>
          </a:p>
          <a:p>
            <a:pPr lvl="1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  <p:sp>
        <p:nvSpPr>
          <p:cNvPr id="6" name="Rechteck 5"/>
          <p:cNvSpPr/>
          <p:nvPr/>
        </p:nvSpPr>
        <p:spPr>
          <a:xfrm>
            <a:off x="1752278" y="5210773"/>
            <a:ext cx="162687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Sprachkenntnisse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verbessern</a:t>
            </a:r>
          </a:p>
        </p:txBody>
      </p:sp>
      <p:sp>
        <p:nvSpPr>
          <p:cNvPr id="7" name="Rechteck 6"/>
          <p:cNvSpPr/>
          <p:nvPr/>
        </p:nvSpPr>
        <p:spPr>
          <a:xfrm>
            <a:off x="2219856" y="4454629"/>
            <a:ext cx="1626870" cy="612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Anerkennung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Ausland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erworbener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Abschlüsse</a:t>
            </a:r>
          </a:p>
        </p:txBody>
      </p:sp>
      <p:sp>
        <p:nvSpPr>
          <p:cNvPr id="8" name="Rechteck 7"/>
          <p:cNvSpPr/>
          <p:nvPr/>
        </p:nvSpPr>
        <p:spPr>
          <a:xfrm>
            <a:off x="2805445" y="3518525"/>
            <a:ext cx="1625600" cy="792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Leistung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aktiven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Ausbildungsförderung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Kompetenzfeststellung</a:t>
            </a:r>
          </a:p>
        </p:txBody>
      </p:sp>
      <p:sp>
        <p:nvSpPr>
          <p:cNvPr id="9" name="Rechteck 8"/>
          <p:cNvSpPr/>
          <p:nvPr/>
        </p:nvSpPr>
        <p:spPr>
          <a:xfrm>
            <a:off x="3317121" y="2746985"/>
            <a:ext cx="1626870" cy="612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Berufliche</a:t>
            </a: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Weiterbildung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3696494" y="2042421"/>
            <a:ext cx="162687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Förderung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Beschäftigung</a:t>
            </a:r>
          </a:p>
        </p:txBody>
      </p:sp>
      <p:sp>
        <p:nvSpPr>
          <p:cNvPr id="11" name="Gestreifter Pfeil nach rechts 10"/>
          <p:cNvSpPr/>
          <p:nvPr/>
        </p:nvSpPr>
        <p:spPr>
          <a:xfrm>
            <a:off x="3449633" y="5210773"/>
            <a:ext cx="368935" cy="540000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2" name="Gestreifter Pfeil nach rechts 11"/>
          <p:cNvSpPr/>
          <p:nvPr/>
        </p:nvSpPr>
        <p:spPr>
          <a:xfrm>
            <a:off x="3975631" y="4514954"/>
            <a:ext cx="368935" cy="540000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Gestreifter Pfeil nach rechts 12"/>
          <p:cNvSpPr/>
          <p:nvPr/>
        </p:nvSpPr>
        <p:spPr>
          <a:xfrm>
            <a:off x="4551695" y="3638540"/>
            <a:ext cx="368935" cy="540000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4" name="Gestreifter Pfeil nach rechts 13"/>
          <p:cNvSpPr/>
          <p:nvPr/>
        </p:nvSpPr>
        <p:spPr>
          <a:xfrm>
            <a:off x="5055751" y="2726437"/>
            <a:ext cx="368935" cy="540000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Gestreifter Pfeil nach rechts 14"/>
          <p:cNvSpPr/>
          <p:nvPr/>
        </p:nvSpPr>
        <p:spPr>
          <a:xfrm>
            <a:off x="5443379" y="2021515"/>
            <a:ext cx="368935" cy="540000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6" name="Textfeld 34"/>
          <p:cNvSpPr txBox="1"/>
          <p:nvPr/>
        </p:nvSpPr>
        <p:spPr>
          <a:xfrm>
            <a:off x="6386646" y="1397918"/>
            <a:ext cx="1728629" cy="5010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oder </a:t>
            </a:r>
          </a:p>
          <a:p>
            <a:pPr>
              <a:spcAft>
                <a:spcPts val="0"/>
              </a:spcAft>
            </a:pPr>
            <a:r>
              <a:rPr lang="de-DE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Ausbildungsaufnahme</a:t>
            </a:r>
          </a:p>
        </p:txBody>
      </p:sp>
      <p:sp>
        <p:nvSpPr>
          <p:cNvPr id="17" name="Textfeld 36"/>
          <p:cNvSpPr txBox="1"/>
          <p:nvPr/>
        </p:nvSpPr>
        <p:spPr>
          <a:xfrm>
            <a:off x="4237340" y="5328131"/>
            <a:ext cx="3157855" cy="47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Integrations- / Alphabetisierungskurs </a:t>
            </a: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Berufsbezogene Sprachkurse</a:t>
            </a: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Textfeld 38"/>
          <p:cNvSpPr txBox="1"/>
          <p:nvPr/>
        </p:nvSpPr>
        <p:spPr>
          <a:xfrm>
            <a:off x="4804776" y="4617828"/>
            <a:ext cx="4660957" cy="4483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IQ </a:t>
            </a:r>
            <a:r>
              <a:rPr lang="de-DE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 Integration Point</a:t>
            </a: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11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 Heinen Volkshochschule des Kreises Heinsberg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feld 41"/>
          <p:cNvSpPr txBox="1"/>
          <p:nvPr/>
        </p:nvSpPr>
        <p:spPr>
          <a:xfrm>
            <a:off x="5325611" y="3723143"/>
            <a:ext cx="4210774" cy="5220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Unterstützung durch Aktivierungs- &amp; </a:t>
            </a: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Vermittlungsgutscheine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Zuweisung in </a:t>
            </a: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Maßnahmen bei einem Arbeitgeber oder Träger 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Textfeld 44"/>
          <p:cNvSpPr txBox="1"/>
          <p:nvPr/>
        </p:nvSpPr>
        <p:spPr>
          <a:xfrm>
            <a:off x="5852906" y="2680106"/>
            <a:ext cx="3612828" cy="81724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Förderung der beruflichen Weiterbildung</a:t>
            </a:r>
          </a:p>
          <a:p>
            <a:pPr>
              <a:spcAft>
                <a:spcPts val="0"/>
              </a:spcAft>
            </a:pP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Berufsberatung</a:t>
            </a: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Einstiegsqualifikation</a:t>
            </a:r>
          </a:p>
          <a:p>
            <a:pPr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Berufsvorbereitende Maßnahme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feld 47"/>
          <p:cNvSpPr txBox="1"/>
          <p:nvPr/>
        </p:nvSpPr>
        <p:spPr>
          <a:xfrm>
            <a:off x="6230079" y="2045990"/>
            <a:ext cx="2461260" cy="6000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Eingliederungszuschuss</a:t>
            </a:r>
          </a:p>
          <a:p>
            <a:pPr>
              <a:spcAft>
                <a:spcPts val="0"/>
              </a:spcAft>
            </a:pP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Einstiegsgeld</a:t>
            </a:r>
          </a:p>
          <a:p>
            <a:pPr>
              <a:spcAft>
                <a:spcPts val="0"/>
              </a:spcAft>
            </a:pP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Vermittlungsbudget</a:t>
            </a:r>
          </a:p>
        </p:txBody>
      </p:sp>
      <p:sp>
        <p:nvSpPr>
          <p:cNvPr id="22" name="Rechteck 21"/>
          <p:cNvSpPr/>
          <p:nvPr/>
        </p:nvSpPr>
        <p:spPr>
          <a:xfrm>
            <a:off x="6445102" y="805220"/>
            <a:ext cx="820613" cy="5586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Ziel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</a:t>
            </a:r>
            <a:r>
              <a:rPr lang="de-DE" dirty="0"/>
              <a:t>– ARBEITSVERMITTLUNG </a:t>
            </a:r>
            <a:r>
              <a:rPr lang="de-DE" dirty="0" smtClean="0"/>
              <a:t>(2/6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11931" y="6259089"/>
            <a:ext cx="805605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14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5"/>
            <a:ext cx="11455847" cy="51842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ist eine Eingliederungsvereinbarung?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Eingliederungsvereinbarung ist ein Vertrag zwischen dem Jobcenter und Ihnen.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Eingliederungsvereinbarung beinhaltet verschiedene Punkte: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Das gemeinsame Ziel: Wegfall bzw. Reduzierung der Hilfebedürftigkeit, Sprachkenntnisse ausbauen, … !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Leistungen des Jobcenters: Unterstützungsangebote zur Eingliederung in Arbeit (Erstattung von Bewerbungskosten, …).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Ihre Bemühungen: Aktive Teilnahme am Integrationskurs! Welche Bemühungen werden noch erwartet? In welcher Form und  Häufigkeit müssen die Eigenbemühungen vorgelegt werden?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Durch Ihre Unterschrift bestätigen Sie uns, dass Sie sich an die Eingliederungsvereinbarung halten möchten.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Eingliederungsvereinbarung richtet sich nach Ihrer persönlichen Situation und kann somit jederzeit angepasst werden. 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2424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</a:t>
            </a:r>
            <a:r>
              <a:rPr lang="de-DE" dirty="0"/>
              <a:t>– ARBEITSVERMITTLUNG </a:t>
            </a:r>
            <a:r>
              <a:rPr lang="de-DE" dirty="0" smtClean="0"/>
              <a:t>(3/6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45269" y="6292427"/>
            <a:ext cx="73893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15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1417747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bedeutet Fördern und Fordern?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Fördern: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Sie werden umfassend, mit dem Ziel der Eingliederung in Arbeit, gefördert.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Förderangebote werden unter Berücksichtigung der Grundsätze  (Wirtschaftlichkeit und Sparsamkeit) im Einzelfall geprüft.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Die Antragstellung muss immer im Vorfeld erfolgen.</a:t>
            </a:r>
          </a:p>
          <a:p>
            <a:pPr lvl="2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Fordern: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Damit Sie eine Arbeitsstelle finden, müssen Sie aktiv werden und die Vereinbarungen aus der Eingliederungsvereinbarung umsetzen.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Sofern Forderungen nicht umgesetzt werden, stehen nicht alle Förderinstrumente zur Verfügung und Sie müssen mit Sanktionen rechnen.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211123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</a:t>
            </a:r>
            <a:r>
              <a:rPr lang="de-DE" dirty="0"/>
              <a:t>– ARBEITSVERMITTLUNG </a:t>
            </a:r>
            <a:r>
              <a:rPr lang="de-DE" dirty="0" smtClean="0"/>
              <a:t>(4/6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16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0865297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ist eine Sanktion?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Bei einer Sanktion werden Ihre Geldleistungen vorübergehend gekürzt.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Eine Sanktion kann ausgesprochen werden, wenn Ihr Fehlverhalten selbstverschuldet ist und Sie keinen wichtigen Grund benennen können.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Warum benötigt das Jobcenter so viele Informationen über mich?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Unser Ziel ist, dass Sie eine nachhaltige Beschäftigung finden und somit nicht mehr abhängig vom Jobcenter sind.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Wir benötigen Informationen zu Ihrem schulischen und beruflichen Werdegang, Ihre Fähigkeiten und allen Faktoren, die eine Eingliederung in den Arbeitsmarkt positiv &amp; negativ beeinflussen.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Nur so können wir Ihre aktuelle Situation berücksichtigen und Lösungen erarbeiten / anbieten.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Ihre Informationen werden vertraulich behandelt und nur an befugte Dritte weitergeleitet (z.B. Träger einer Maßnahme).</a:t>
            </a: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40891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</a:t>
            </a:r>
            <a:r>
              <a:rPr lang="de-DE" dirty="0"/>
              <a:t>– ARBEITSVERMITTLUNG </a:t>
            </a:r>
            <a:r>
              <a:rPr lang="de-DE" dirty="0" smtClean="0"/>
              <a:t>(5/6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17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27745"/>
            <a:ext cx="10931971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Warum ist ein Integrationskurs wichtig?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In der Regel haben Sie eine Verpflichtung zum Integrationskurs erhalten.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Ohne Sprachkenntnisse ist ein nachhaltiger Zugang zum Arbeits- und Ausbildungsmarkt nur schwer möglich.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Durch den Integrationskurs lernen Sie die deutsche Sprache und Kultur kennen, dies ist für eine gesellschaftliche Integration sehr wichtig.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passiert in einer Maßnahme?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Eine Maßnahme unterstützt Sie in Ihrer aktuellen Situation.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Inhalte einer Maßnahme sind unterschiedlich. Häufig geht es darum …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Orientierung über Ihre beruflichen Kenntnisse und den hiesigen  Arbeitsmarkt zu schaffen.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den Bewerbungsprozess kennenzulernen.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erste praktische Erfahrungen zu erhalten.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Ihre sprachlichen Fähigkeiten auszubauen. </a:t>
            </a: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38170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6. FAQ </a:t>
            </a:r>
            <a:r>
              <a:rPr lang="de-DE" dirty="0"/>
              <a:t>– ARBEITSVERMITTLUNG </a:t>
            </a:r>
            <a:r>
              <a:rPr lang="de-DE" dirty="0" smtClean="0"/>
              <a:t>(6/6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18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18219"/>
            <a:ext cx="11884472" cy="56349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Müssen Sie jede Arbeit annehmen?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Jede Arbeit ist zumutbar, sofern die deutschen Richtlinien  und Gesetzesvorgaben eingehalten werden (Mindestlohn, nicht sittenwidrig).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Bei Unsicherheiten sprechen Sie Ihren Ansprechpartner im Jobcenter an.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Ausnahmen zur Zumutbarkeit müssen Sie im Einzelfall mit Ihrem persönlichen Ansprechpartner im Jobcenter besprechen.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müssen Sie beachten, wenn Sie einige Tage verreisen möchten?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Im Jobcenter sprechen wir in diesem Fall von der „Ortsabwesenheit“.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Sie dürfen 21 Tage im Jahr ortsabwesend sein und erhalten weiterhin Leistungen vom Jobcenter.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Der Antrag auf Ortsabwesenheit muss vor </a:t>
            </a:r>
            <a:r>
              <a:rPr lang="de-DE" sz="1900" dirty="0" smtClean="0"/>
              <a:t>Ihrer Reise </a:t>
            </a:r>
            <a:r>
              <a:rPr lang="de-DE" sz="1900" dirty="0"/>
              <a:t>persönlich im Jobcenter gestellt werden</a:t>
            </a:r>
            <a:r>
              <a:rPr lang="de-DE" sz="1900" dirty="0" smtClean="0"/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Ortsabwesenheit muss von Ihrem persönlichen Ansprechpartner im Jobcenter genehmigt werden.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Aktuelle Maßnahmen/Aktivitäten sollen hierdurch nicht unterbrochen werden.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Achtung: Sie erhalten keine Leistungen, wenn Sie sich ohne Zustimmung außerhalb des zeit- und ortsnahen Bereichs aufhalten und deshalb nicht für die Eingliederung in Arbeit zur Verfügung stehen.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Folgende Definition gilt als Richtwert für die Ortsabwesenheit: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 smtClean="0"/>
              <a:t>Sofern Sie Ihren Wohnort nicht innerhalb von 2,5 Stunden (Hin- und Rückweg) erreichen können, sind Sie ortsabwesend.</a:t>
            </a: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20702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7. FAQ </a:t>
            </a:r>
            <a:r>
              <a:rPr lang="de-DE" dirty="0"/>
              <a:t>– </a:t>
            </a:r>
            <a:r>
              <a:rPr lang="de-DE" dirty="0" smtClean="0"/>
              <a:t>LEISTUNGSBEREICH (1/3)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19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08694"/>
            <a:ext cx="10203025" cy="52476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Wann und warum müssen Sie einen Weiterbewilligungsantrag stellen?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Leistungen werden immer nur für einen bestimmten Zeitraum bewilligt.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Nach diesem Zeitraum prüft das Jobcenter, ob Sie noch weiterhin Leistungen vom Jobcenter erhalten können.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Hierfür benötigen wir u.a. die Kontoauszüge der letzten drei Monate.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Mit dem Weiterbewilligungsantrag erklären Sie, ob sich etwas in Ihrer persönlichen Situation verändert hat.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Den Weiterbewilligungsantrag bekommen Sie automatisch zugeschickt.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Damit wir die zukünftigen Leistungen rechtzeitig berechnen können, geben Sie den Weiterbewilligungsantrag rechtzeitig, noch vor Ablauf des Bewilligungszeitraums, ab.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Wo geben Sie generell Veränderungen an?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Mit der Veränderungsmitteilung sind Veränderungen jeder Art mitzuteilen.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Die Veränderungsmitteilung muss dem Jobcenter unmittelbar vorgelegt/übermittelt werden.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lvl="1" indent="0">
              <a:buFont typeface="Arial" panose="020B0604020202020204" pitchFamily="34" charset="0"/>
              <a:buNone/>
            </a:pPr>
            <a:r>
              <a:rPr lang="de-DE" sz="1900" dirty="0" smtClean="0"/>
              <a:t> </a:t>
            </a:r>
          </a:p>
          <a:p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16703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INHALTSVERZEICHNIS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1"/>
          <p:cNvSpPr txBox="1">
            <a:spLocks/>
          </p:cNvSpPr>
          <p:nvPr/>
        </p:nvSpPr>
        <p:spPr>
          <a:xfrm>
            <a:off x="107664" y="841070"/>
            <a:ext cx="12084336" cy="417119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1. Ansprechpartner im Integration Point - Agentur für Arbeit &amp; Jobcenter</a:t>
            </a:r>
          </a:p>
          <a:p>
            <a:pPr marL="0" indent="0">
              <a:buNone/>
            </a:pPr>
            <a:r>
              <a:rPr lang="de-DE" dirty="0" smtClean="0"/>
              <a:t>2. Sozialgesetzbuch II (SGBII) - Grundsätzliche Informationen</a:t>
            </a:r>
          </a:p>
          <a:p>
            <a:pPr marL="0" indent="0">
              <a:buNone/>
            </a:pPr>
            <a:r>
              <a:rPr lang="de-DE" dirty="0" smtClean="0"/>
              <a:t>3. Das Jobcenter - Vereinfachtes Ablaufschema</a:t>
            </a:r>
          </a:p>
          <a:p>
            <a:pPr marL="0" indent="0">
              <a:buNone/>
            </a:pPr>
            <a:r>
              <a:rPr lang="de-DE" dirty="0" smtClean="0"/>
              <a:t>4. Erläuterung zum Ablaufschema</a:t>
            </a:r>
          </a:p>
          <a:p>
            <a:pPr marL="0" indent="0">
              <a:buNone/>
            </a:pPr>
            <a:r>
              <a:rPr lang="de-DE" dirty="0" smtClean="0"/>
              <a:t>5. Ihre Ansprechpartner im Jobcenter</a:t>
            </a:r>
          </a:p>
          <a:p>
            <a:pPr marL="0" indent="0">
              <a:buNone/>
            </a:pPr>
            <a:r>
              <a:rPr lang="de-DE" dirty="0" smtClean="0"/>
              <a:t>6. FAQ – Arbeitsvermittlung</a:t>
            </a:r>
          </a:p>
          <a:p>
            <a:pPr marL="0" indent="0">
              <a:buNone/>
            </a:pPr>
            <a:r>
              <a:rPr lang="de-DE" dirty="0" smtClean="0"/>
              <a:t>7. FAQ – Leistungsbereich</a:t>
            </a:r>
          </a:p>
          <a:p>
            <a:pPr marL="0" indent="0">
              <a:buNone/>
            </a:pPr>
            <a:r>
              <a:rPr lang="de-DE" dirty="0" smtClean="0"/>
              <a:t>8. Erwartungen des Jobcenters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86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7. FAQ </a:t>
            </a:r>
            <a:r>
              <a:rPr lang="de-DE" dirty="0"/>
              <a:t>– LEISTUNGSBEREICH </a:t>
            </a:r>
            <a:r>
              <a:rPr lang="de-DE" dirty="0" smtClean="0"/>
              <a:t>(2/3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20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727744"/>
            <a:ext cx="10712896" cy="542540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In welchen Fällen müssen Leistungen ggf. zurückgezahlt werden?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Durch Einkommensveränderungen während des laufenden Leistungsbezugs kann es passieren, dass Leistungen des Jobcenters ganz oder teilweise zu unrecht gezahlt wurden.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Durch falsche Angaben bei der Antragstellung, können ggf. zu unrecht Leistungen ausgezahlt worden sein.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In beiden Fällen wird eine Rückforderung der zu unrecht ausgezahlten Leistungen geprüft.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de-DE" sz="19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Was müssen Sie beachten, wenn Sie umziehen möchte?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Prüfen Sie zunächst Ihren Pass – dürfen Sie umziehen?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Erkundigen Sie sich, wie teuer und groß die neue Wohnung sein darf.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Wenn Sie eine neue Wohnung gefunden haben, teilen Sie uns mit, dass Sie umziehen möchten.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Auf Grundlage der Mietbescheinigung prüft das Jobcenter, ob die Wohnung angemessen ist.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Sofern die Wohnung angemessen ist, kann das Jobcenter der Neuanmietung zustimmen.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Erst dann sollten Sie den Mietvertrag unterschreiben.</a:t>
            </a: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16587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7. FAQ </a:t>
            </a:r>
            <a:r>
              <a:rPr lang="de-DE" dirty="0"/>
              <a:t>– LEISTUNGSBEREICH </a:t>
            </a:r>
            <a:r>
              <a:rPr lang="de-DE" dirty="0" smtClean="0"/>
              <a:t>(3/3</a:t>
            </a:r>
            <a:r>
              <a:rPr lang="de-DE" dirty="0"/>
              <a:t>)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21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599730"/>
            <a:ext cx="10770046" cy="42580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Grundausstattung meiner Wohnung – welche Voraussetzungen gibt es und was müssen Sie hierfür tun?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 smtClean="0"/>
              <a:t>Sie müssen zunächst einen formlosen Antrag stellen, bevor Sie Investitionen tätigen.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 smtClean="0"/>
              <a:t>In diesem Antrag notieren Sie detailliert, welche Einrichtungsgegenstände benötigt werden.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 smtClean="0"/>
              <a:t>Sie erhalten vom Jobcenter einen Bescheid, ob und in welchem Umfang Ihrem Antrag entsprochen werden kann.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 smtClean="0"/>
              <a:t>Bei der Bemessung der zu gewährenden eimaligen Leistungen werden in der Regel die Preise des Gebrauchtmöbelmarkt zugrunde gelegt. 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Befreiung der GEZ – was ist zu tun?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Mit dem Bewilligungsbescheid erhalten Sei eine Bescheinigung über den Leistungsbezug zur Vorlage bei dem Beitragsservice von ARD, ZDF und Deutschlandfunk.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 smtClean="0"/>
              <a:t>Um von der GEZ befreit zu werden, übersenden Sie diese Bescheinigung an</a:t>
            </a:r>
          </a:p>
          <a:p>
            <a:pPr marL="0" indent="0">
              <a:buNone/>
            </a:pPr>
            <a:r>
              <a:rPr lang="de-DE" sz="1900" dirty="0" smtClean="0"/>
              <a:t>               </a:t>
            </a:r>
            <a:endParaRPr lang="de-DE" sz="190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74179" y="5438775"/>
            <a:ext cx="10770046" cy="1028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 smtClean="0"/>
              <a:t>Vorrangige Leistungen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 smtClean="0"/>
              <a:t>Kindergeld &amp; andere vorrangige Sozialleistungen müssen bis auf wenige Ausnahmen vom Leistungsberechtigten beantragt werden.</a:t>
            </a:r>
          </a:p>
          <a:p>
            <a:pPr marL="0" indent="0">
              <a:buNone/>
            </a:pPr>
            <a:r>
              <a:rPr lang="de-DE" sz="1900" dirty="0" smtClean="0"/>
              <a:t>               </a:t>
            </a:r>
            <a:endParaRPr lang="de-DE" sz="1900" dirty="0"/>
          </a:p>
        </p:txBody>
      </p:sp>
      <p:sp>
        <p:nvSpPr>
          <p:cNvPr id="8" name="Rechteck 7"/>
          <p:cNvSpPr/>
          <p:nvPr/>
        </p:nvSpPr>
        <p:spPr>
          <a:xfrm>
            <a:off x="928167" y="4521696"/>
            <a:ext cx="3600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i="1" dirty="0" smtClean="0">
                <a:solidFill>
                  <a:schemeClr val="tx1"/>
                </a:solidFill>
              </a:rPr>
              <a:t>ARD, ZDF und Deutschlandradio</a:t>
            </a:r>
          </a:p>
          <a:p>
            <a:r>
              <a:rPr lang="de-DE" sz="1600" i="1" dirty="0" smtClean="0">
                <a:solidFill>
                  <a:schemeClr val="tx1"/>
                </a:solidFill>
              </a:rPr>
              <a:t>Beitragsservice</a:t>
            </a:r>
          </a:p>
          <a:p>
            <a:r>
              <a:rPr lang="de-DE" sz="1600" i="1" dirty="0" smtClean="0">
                <a:solidFill>
                  <a:schemeClr val="tx1"/>
                </a:solidFill>
              </a:rPr>
              <a:t>50656 Köln</a:t>
            </a:r>
            <a:endParaRPr lang="de-DE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8. ERWARTUNGEN DES JOBCENTERS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22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1217721" cy="5616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de-DE" sz="1400" b="0" dirty="0" smtClean="0"/>
              <a:t>Sie sollten sich verständigen können (ggf. unter Mithilfe einer dolmetschenden Person Ihres Vertrauens)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Sie müssen einen </a:t>
            </a:r>
            <a:r>
              <a:rPr lang="de-DE" sz="1400" b="0" dirty="0" smtClean="0"/>
              <a:t>vollständigen </a:t>
            </a:r>
            <a:r>
              <a:rPr lang="de-DE" sz="1400" b="0" dirty="0"/>
              <a:t>Antrag stellen, damit </a:t>
            </a:r>
            <a:r>
              <a:rPr lang="de-DE" sz="1400" b="0" dirty="0" smtClean="0"/>
              <a:t>Sie Leistungen nach dem SGBII erhalten können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 smtClean="0"/>
              <a:t>Zunächst möchten wir von Ihnen detailliert erfahren, was Sie in der Vergangenheit schulisch und beruflich gemacht haben, wie Ihre aktuelle Situation aussieht und welche Pläne Sie für die Zukunft haben: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400" dirty="0" smtClean="0"/>
              <a:t>- Persönliche Daten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b="0" dirty="0" smtClean="0"/>
              <a:t>- Schulischer Werdegang (Wie lange sind Sie zur Schule gegangen? Haben Sie einen Schulabschluss?)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Berufserfahrung (Haben Sie eine Ausbildung/Studium absolviert? Wo waren Sie in den letzten Jahren beschäftigt?)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Im welchen Bereich möchten Sie arbeiten? Welche Fähigkeiten haben Sie?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Möchten Sie im Kreis Heinsberg wohnhaft bleiben?</a:t>
            </a:r>
          </a:p>
          <a:p>
            <a:pPr lvl="1" indent="0">
              <a:buNone/>
            </a:pPr>
            <a:endParaRPr lang="de-DE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 smtClean="0"/>
              <a:t>Sie sind verpflichtet,  …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uns über Ihre finanzielle und persönliche Situation zu informieren und alle Veränderungen mitzuteilen.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zur Schule zu gehen, falls Sie noch schulpflichtig sind.</a:t>
            </a:r>
            <a:endParaRPr lang="de-DE" sz="14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sich zu einem Integrationskurs anzumelden bzw. regelmäßig daran teilzunehmen.</a:t>
            </a:r>
            <a:endParaRPr lang="de-DE" sz="14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an Integrations- und Unterstützungsmaßnahmen des Jobcenters teilzunehmen.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- die mit dem Jobcenter getroffenen und in der Eingliederungsvereinbarungen festgelegten Absprachen einzuhalten.</a:t>
            </a:r>
          </a:p>
          <a:p>
            <a:pPr lvl="1" indent="0">
              <a:buNone/>
            </a:pPr>
            <a:endParaRPr lang="de-DE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 smtClean="0"/>
              <a:t>Was passiert, wenn Sie sich nicht an die getroffenen Vereinbarungen halten?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 smtClean="0"/>
              <a:t>Sofern Ihr Fehlverhalten selbstverschuldet ist und Sie keinen wichtigen Grund benennen können, kann dies eine vorübergehende Kürzung Ihrer Geldleistungen zur Folge haben.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1408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1. ANSPRECHPARTNER IM INTEGRATION POINT – AGENTUR FÜR ARBEIT &amp; JOBCENTER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3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846282" y="955278"/>
            <a:ext cx="1328420" cy="540385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Erstaufnahme-einrichtung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514042" y="936863"/>
            <a:ext cx="1781810" cy="53975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Kommunales Integrationszentrum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4270587" y="730488"/>
            <a:ext cx="2105025" cy="982980"/>
          </a:xfrm>
          <a:prstGeom prst="right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Schulpflichtige geflüchtete Menschen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855261" y="2548488"/>
            <a:ext cx="1339215" cy="110744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Point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SGBIII / Agentur für Arbeit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4304331" y="2548488"/>
            <a:ext cx="4003040" cy="110744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Datenaufnahme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Profiling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Erstberatung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Anerkennungsverfahren ausländischer Abschlüsse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Vermittlung in Arbeit oder Maßnahme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2892726" y="2073508"/>
            <a:ext cx="5389245" cy="306070"/>
          </a:xfrm>
          <a:prstGeom prst="roundRect">
            <a:avLst/>
          </a:prstGeom>
          <a:solidFill>
            <a:schemeClr val="tx2">
              <a:lumMod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Geflüchtete Menschen ohne Aufenthaltserlaubnis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Pfeil nach unten 22"/>
          <p:cNvSpPr/>
          <p:nvPr/>
        </p:nvSpPr>
        <p:spPr>
          <a:xfrm>
            <a:off x="3338819" y="1569452"/>
            <a:ext cx="386223" cy="385172"/>
          </a:xfrm>
          <a:prstGeom prst="down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4" name="Pfeil nach unten 23"/>
          <p:cNvSpPr/>
          <p:nvPr/>
        </p:nvSpPr>
        <p:spPr>
          <a:xfrm>
            <a:off x="3338819" y="3776568"/>
            <a:ext cx="386223" cy="385172"/>
          </a:xfrm>
          <a:prstGeom prst="down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5" name="Abgerundetes Rechteck 24"/>
          <p:cNvSpPr/>
          <p:nvPr/>
        </p:nvSpPr>
        <p:spPr>
          <a:xfrm>
            <a:off x="2850409" y="4756457"/>
            <a:ext cx="1348105" cy="112395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Point SGBII &amp;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SGBII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Regel-organisation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4288684" y="4746932"/>
            <a:ext cx="4003040" cy="114300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Beratung nach dem Beratungskonzept 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Zuweisung in </a:t>
            </a:r>
            <a:r>
              <a:rPr lang="de-DE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einen </a:t>
            </a: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Integrationskurs, eine Maßnahme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in Ausbildung und Arbeit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Sonderaufgaben des IP SGBII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2873904" y="4298622"/>
            <a:ext cx="5389245" cy="306070"/>
          </a:xfrm>
          <a:prstGeom prst="roundRect">
            <a:avLst/>
          </a:prstGeom>
          <a:solidFill>
            <a:schemeClr val="tx2">
              <a:lumMod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Geflüchtete Menschen mit einer Aufenthaltserlaubnis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feld 11"/>
          <p:cNvSpPr txBox="1"/>
          <p:nvPr/>
        </p:nvSpPr>
        <p:spPr>
          <a:xfrm>
            <a:off x="4328332" y="3729692"/>
            <a:ext cx="4123055" cy="450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1100" b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ACHTUNG</a:t>
            </a:r>
            <a:r>
              <a:rPr lang="de-DE" sz="110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Betreuungswechsel Agentur für Arbeit </a:t>
            </a: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Jobcenter</a:t>
            </a:r>
          </a:p>
        </p:txBody>
      </p:sp>
    </p:spTree>
    <p:extLst>
      <p:ext uri="{BB962C8B-B14F-4D97-AF65-F5344CB8AC3E}">
        <p14:creationId xmlns:p14="http://schemas.microsoft.com/office/powerpoint/2010/main" val="36895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2. SOZIALGESETZBUCH II (SGBII) – GRUNDSÄTZLICHE INFORMATIONEN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4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82212" y="654556"/>
            <a:ext cx="8196064" cy="2448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700" b="1" dirty="0" smtClean="0"/>
              <a:t>Wann können SGBII-Leistungen beantragt werden?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 smtClean="0"/>
              <a:t>Sie wurden durch das Bundesamt für Migration und Flüchtlinge als Asylberechtigter, Flüchtling oder subsidiär Schutzberechtigter anerkannt.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 smtClean="0"/>
              <a:t>Sie sind im Besitz einer Aufenthaltserlaubnis nach §25 Abs. 5 Aufenthaltsgesetz und die erstmalige Erteilung einer Duldung (Aussetzung der Abschiebung) liegt mindestens 18 Monate zurück.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 smtClean="0"/>
              <a:t>Sie sind grundsätzlich erwerbsfähig (mindestens drei Stunden täglich) und nicht in der Lage, den Lebensunterhalt aus eigenen Kräften und Mitteln sicherzustellen. </a:t>
            </a:r>
          </a:p>
          <a:p>
            <a:pPr marL="342900" indent="-342900"/>
            <a:endParaRPr lang="de-DE" sz="1500" dirty="0" smtClean="0"/>
          </a:p>
          <a:p>
            <a:endParaRPr lang="de-DE" sz="1500" dirty="0" smtClean="0"/>
          </a:p>
          <a:p>
            <a:endParaRPr lang="de-DE" sz="15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278843" y="3242572"/>
            <a:ext cx="8196064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700" dirty="0" smtClean="0"/>
              <a:t>Welche Jobcenter-Geschäftsstelle ist für Sie zuständig?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Die Jobcenter-Geschäftsstelle, die für Ihren Wohnort/ den Ort Ihres tatsächlichen Aufenthaltes zuständig ist.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Das Jobcenter Kreis Heinsberg verfügt über vier Geschäftsstellen, die jeweils für bestimmte Städte und Gemeinden zuständig sind: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Geschäftsstelle Heinsberg </a:t>
            </a:r>
            <a:r>
              <a:rPr lang="de-DE" sz="1500" b="0" dirty="0" smtClean="0">
                <a:sym typeface="Wingdings" panose="05000000000000000000" pitchFamily="2" charset="2"/>
              </a:rPr>
              <a:t> Heinsberg, </a:t>
            </a:r>
            <a:r>
              <a:rPr lang="de-DE" sz="1500" b="0" dirty="0" err="1" smtClean="0">
                <a:sym typeface="Wingdings" panose="05000000000000000000" pitchFamily="2" charset="2"/>
              </a:rPr>
              <a:t>Selfkant</a:t>
            </a:r>
            <a:r>
              <a:rPr lang="de-DE" sz="1500" b="0" dirty="0" smtClean="0">
                <a:sym typeface="Wingdings" panose="05000000000000000000" pitchFamily="2" charset="2"/>
              </a:rPr>
              <a:t>, </a:t>
            </a:r>
            <a:r>
              <a:rPr lang="de-DE" sz="1500" b="0" dirty="0" err="1" smtClean="0">
                <a:sym typeface="Wingdings" panose="05000000000000000000" pitchFamily="2" charset="2"/>
              </a:rPr>
              <a:t>Gangelt</a:t>
            </a:r>
            <a:r>
              <a:rPr lang="de-DE" sz="1500" b="0" dirty="0" smtClean="0">
                <a:sym typeface="Wingdings" panose="05000000000000000000" pitchFamily="2" charset="2"/>
              </a:rPr>
              <a:t>, Waldfeucht</a:t>
            </a:r>
            <a:endParaRPr lang="de-DE" sz="15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Geschäftsstelle </a:t>
            </a:r>
            <a:r>
              <a:rPr lang="de-DE" sz="1500" b="0" dirty="0"/>
              <a:t>Geilenkirchen </a:t>
            </a:r>
            <a:r>
              <a:rPr lang="de-DE" sz="1500" b="0" dirty="0" smtClean="0">
                <a:sym typeface="Wingdings" panose="05000000000000000000" pitchFamily="2" charset="2"/>
              </a:rPr>
              <a:t> Geilenkirchen, </a:t>
            </a:r>
            <a:r>
              <a:rPr lang="de-DE" sz="1500" b="0" dirty="0" err="1" smtClean="0">
                <a:sym typeface="Wingdings" panose="05000000000000000000" pitchFamily="2" charset="2"/>
              </a:rPr>
              <a:t>Übach-Palenberg</a:t>
            </a:r>
            <a:r>
              <a:rPr lang="de-DE" sz="1500" b="0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Geschäftsstelle </a:t>
            </a:r>
            <a:r>
              <a:rPr lang="de-DE" sz="1500" b="0" dirty="0"/>
              <a:t>Hückelhoven </a:t>
            </a:r>
            <a:r>
              <a:rPr lang="de-DE" sz="1500" b="0" dirty="0" smtClean="0">
                <a:sym typeface="Wingdings" panose="05000000000000000000" pitchFamily="2" charset="2"/>
              </a:rPr>
              <a:t> Hückelhoven, Wassenberg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Geschäftsstelle </a:t>
            </a:r>
            <a:r>
              <a:rPr lang="de-DE" sz="1500" b="0" dirty="0" smtClean="0">
                <a:sym typeface="Wingdings" panose="05000000000000000000" pitchFamily="2" charset="2"/>
              </a:rPr>
              <a:t>Erkelenz  Erkelenz, Wegberg </a:t>
            </a:r>
            <a:r>
              <a:rPr lang="de-DE" sz="1500" b="0" dirty="0" smtClean="0"/>
              <a:t> </a:t>
            </a:r>
          </a:p>
          <a:p>
            <a:endParaRPr lang="de-DE" sz="1500" dirty="0" smtClean="0"/>
          </a:p>
          <a:p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16740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2. SOZIALGESETZBUCH II (SGBII) – GRUNDSÄTZLICHE INFORMATIONEN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5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654633"/>
            <a:ext cx="7836024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700" dirty="0" smtClean="0"/>
              <a:t>Erste Vorsprache im Jobcenter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Sofern Sie nicht ausreichend deutsch sprechen, bringen Sie nach Möglichkeit eine Begleitperson Ihres Vertrauens mit, die über ausreichende Deutschkenntnisse verfügt.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Sprechen Sie während der allgemeinen Öffnungszeiten vor:                                Montag bis Freitag 08:00-12:30 Uhr sowie Donnerstag Nachmittag 14:00-17:30 Uhr.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 smtClean="0"/>
              <a:t>Sollten Sie mit Ihrer Familie eingereist sein, ist es ratsam, dass die erste Vorsprache gemeinsam mit Ihrem (Ehe-)Partner sowie ggf. Kindern, die nicht (mehr) die Schule besuchen, erfolgt.</a:t>
            </a:r>
            <a:endParaRPr lang="de-DE" sz="1500" dirty="0" smtClean="0"/>
          </a:p>
          <a:p>
            <a:pPr marL="342900" indent="-342900">
              <a:buFont typeface="Arial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232200" y="3534883"/>
            <a:ext cx="7836024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Welche Unterlagen müssen vorgelegt werden?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 smtClean="0"/>
              <a:t>Pässe/Identitätsnachweise aller Familienmitglieder.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 smtClean="0"/>
              <a:t>Der/Die elektronische/n Aufenthaltstitel (oder ggf. Bescheinigung/en der Ausländerbehörde</a:t>
            </a:r>
            <a:r>
              <a:rPr lang="de-DE" sz="1800" b="0" dirty="0"/>
              <a:t> </a:t>
            </a:r>
            <a:r>
              <a:rPr lang="de-DE" sz="1800" b="0" dirty="0" smtClean="0"/>
              <a:t>über den Abschluss des Asylverfahrens/der Asylverfahren).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 smtClean="0"/>
              <a:t>Ggf. Bescheid über die Einstellung der Leistungen nach dem AsylbLG.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 smtClean="0"/>
              <a:t>Ggf. Mietvertrag, falls Sie eine Wohnung bewohnen, ansonsten der Nachweis über die Unterbringung in einer Übergangsunterkunft (z.B. Gebührenbescheid).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 smtClean="0"/>
              <a:t>Lebenslauf (schulischer/beruflicher Werdegang in Ihrem Heimatland).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57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3. DAS JOBCENTER – VEREINFACHTES ABLAUFSCHEMA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6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28" y="2780928"/>
            <a:ext cx="1619610" cy="1296144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4477698" y="620688"/>
            <a:ext cx="2338321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  Eingangszone</a:t>
            </a:r>
          </a:p>
          <a:p>
            <a:endParaRPr lang="de-DE" sz="1400" b="1" dirty="0" smtClean="0"/>
          </a:p>
          <a:p>
            <a:r>
              <a:rPr lang="de-DE" sz="1200" dirty="0" smtClean="0"/>
              <a:t>Identitätsprüfung</a:t>
            </a:r>
            <a:r>
              <a:rPr lang="de-DE" sz="1200" dirty="0"/>
              <a:t>, Klärung </a:t>
            </a:r>
            <a:r>
              <a:rPr lang="de-DE" sz="1200" dirty="0" smtClean="0"/>
              <a:t>Aufenthaltsstatus, </a:t>
            </a:r>
            <a:r>
              <a:rPr lang="de-DE" sz="1200" dirty="0" smtClean="0">
                <a:solidFill>
                  <a:schemeClr val="tx1"/>
                </a:solidFill>
              </a:rPr>
              <a:t>Datensatz </a:t>
            </a:r>
            <a:r>
              <a:rPr lang="de-DE" sz="1200" dirty="0">
                <a:solidFill>
                  <a:schemeClr val="tx1"/>
                </a:solidFill>
              </a:rPr>
              <a:t>wird </a:t>
            </a:r>
            <a:r>
              <a:rPr lang="de-DE" sz="1200" dirty="0" smtClean="0">
                <a:solidFill>
                  <a:schemeClr val="tx1"/>
                </a:solidFill>
              </a:rPr>
              <a:t>überarbeitet bzw. erfasst, Terminvergabe Markt &amp; Integration, Ausgabe des Arbeitspaket SGBII.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617837" y="706778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7714181" y="620688"/>
            <a:ext cx="2516403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Erstantragsservice</a:t>
            </a:r>
          </a:p>
          <a:p>
            <a:r>
              <a:rPr lang="de-DE" sz="1400" b="1" dirty="0"/>
              <a:t> </a:t>
            </a:r>
            <a:r>
              <a:rPr lang="de-DE" sz="1400" b="1" dirty="0" smtClean="0"/>
              <a:t>        </a:t>
            </a:r>
          </a:p>
          <a:p>
            <a:r>
              <a:rPr lang="de-DE" sz="1200" dirty="0" smtClean="0">
                <a:solidFill>
                  <a:schemeClr val="tx1"/>
                </a:solidFill>
              </a:rPr>
              <a:t>Bedürftigkeitsprüfung. Aushändigung der Antrags-unterlagen &amp; Terminvergabe zur Antragsabgabe.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782312" y="706778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7739840" y="2924944"/>
            <a:ext cx="2444395" cy="13131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  Integrations-</a:t>
            </a:r>
          </a:p>
          <a:p>
            <a:r>
              <a:rPr lang="de-DE" sz="1400" b="1" dirty="0"/>
              <a:t> </a:t>
            </a:r>
            <a:r>
              <a:rPr lang="de-DE" sz="1400" b="1" dirty="0" smtClean="0"/>
              <a:t>        </a:t>
            </a:r>
            <a:r>
              <a:rPr lang="de-DE" sz="1400" b="1" dirty="0" err="1" smtClean="0"/>
              <a:t>fachkraft</a:t>
            </a:r>
            <a:endParaRPr lang="de-DE" sz="1400" b="1" dirty="0" smtClean="0"/>
          </a:p>
          <a:p>
            <a:r>
              <a:rPr lang="de-DE" sz="1200" dirty="0" smtClean="0">
                <a:solidFill>
                  <a:schemeClr val="tx1"/>
                </a:solidFill>
              </a:rPr>
              <a:t>Clearinggespräch und Absprache der weiteren Vorgehensweise.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877369" y="2996952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769965" y="4366824"/>
            <a:ext cx="2444395" cy="18704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  Erstantragsservice</a:t>
            </a:r>
          </a:p>
          <a:p>
            <a:endParaRPr lang="de-DE" sz="1400" b="1" dirty="0" smtClean="0"/>
          </a:p>
          <a:p>
            <a:r>
              <a:rPr lang="de-DE" sz="1200" dirty="0" smtClean="0">
                <a:solidFill>
                  <a:schemeClr val="tx1"/>
                </a:solidFill>
              </a:rPr>
              <a:t>Antragsabgabe und abschließende Bearbeitung des Leistungsantrages. Erteilung des Bewilligungs- oder ggf. Ablehnungsbescheides.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913981" y="4509120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2817637" y="4366824"/>
            <a:ext cx="2618091" cy="1870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200" b="1" dirty="0" smtClean="0"/>
              <a:t>         </a:t>
            </a:r>
            <a:r>
              <a:rPr lang="de-DE" sz="1400" b="1" dirty="0" smtClean="0"/>
              <a:t>Betreuung im JC</a:t>
            </a:r>
          </a:p>
          <a:p>
            <a:endParaRPr lang="de-DE" sz="1200" b="1" dirty="0" smtClean="0"/>
          </a:p>
          <a:p>
            <a:r>
              <a:rPr lang="de-DE" sz="1200" b="1" dirty="0" smtClean="0">
                <a:solidFill>
                  <a:schemeClr val="tx1"/>
                </a:solidFill>
              </a:rPr>
              <a:t>Leistungsbereich</a:t>
            </a:r>
          </a:p>
          <a:p>
            <a:r>
              <a:rPr lang="de-DE" sz="1200" dirty="0" smtClean="0">
                <a:solidFill>
                  <a:schemeClr val="tx1"/>
                </a:solidFill>
              </a:rPr>
              <a:t>Bei zukünftigen Leistungs-fragen.</a:t>
            </a:r>
          </a:p>
          <a:p>
            <a:endParaRPr lang="de-DE" sz="1200" dirty="0" smtClean="0">
              <a:solidFill>
                <a:schemeClr val="tx1"/>
              </a:solidFill>
            </a:endParaRPr>
          </a:p>
          <a:p>
            <a:r>
              <a:rPr lang="de-DE" sz="1200" b="1" dirty="0" smtClean="0">
                <a:solidFill>
                  <a:schemeClr val="tx1"/>
                </a:solidFill>
              </a:rPr>
              <a:t>Integrationsbereich</a:t>
            </a:r>
          </a:p>
          <a:p>
            <a:r>
              <a:rPr lang="de-DE" sz="1200" dirty="0" smtClean="0">
                <a:solidFill>
                  <a:schemeClr val="tx1"/>
                </a:solidFill>
              </a:rPr>
              <a:t>Bei zukünftigen Integrationsangelegenheiten. 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5" name="Pfeil nach oben 14"/>
          <p:cNvSpPr/>
          <p:nvPr/>
        </p:nvSpPr>
        <p:spPr>
          <a:xfrm rot="10800000">
            <a:off x="8722293" y="242088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e Legende 15"/>
          <p:cNvSpPr/>
          <p:nvPr/>
        </p:nvSpPr>
        <p:spPr>
          <a:xfrm>
            <a:off x="6304519" y="620688"/>
            <a:ext cx="1409662" cy="662154"/>
          </a:xfrm>
          <a:prstGeom prst="wedgeEllipseCallout">
            <a:avLst>
              <a:gd name="adj1" fmla="val -62828"/>
              <a:gd name="adj2" fmla="val 11040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Ich teile mit, wer ich bin und was ich bis jetzt gemacht habe </a:t>
            </a:r>
            <a:endParaRPr lang="de-DE" sz="900" dirty="0"/>
          </a:p>
        </p:txBody>
      </p:sp>
      <p:sp>
        <p:nvSpPr>
          <p:cNvPr id="17" name="Ovale Legende 16"/>
          <p:cNvSpPr/>
          <p:nvPr/>
        </p:nvSpPr>
        <p:spPr>
          <a:xfrm>
            <a:off x="9029114" y="1751132"/>
            <a:ext cx="1298083" cy="703056"/>
          </a:xfrm>
          <a:prstGeom prst="wedgeEllipseCallout">
            <a:avLst>
              <a:gd name="adj1" fmla="val -50301"/>
              <a:gd name="adj2" fmla="val -38518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Ich bekomme meine Antrags-unterlagen</a:t>
            </a:r>
            <a:endParaRPr lang="de-DE" sz="900" dirty="0"/>
          </a:p>
        </p:txBody>
      </p:sp>
      <p:sp>
        <p:nvSpPr>
          <p:cNvPr id="18" name="Ovale Legende 17"/>
          <p:cNvSpPr/>
          <p:nvPr/>
        </p:nvSpPr>
        <p:spPr>
          <a:xfrm>
            <a:off x="8938317" y="4077072"/>
            <a:ext cx="1416754" cy="941446"/>
          </a:xfrm>
          <a:prstGeom prst="wedgeEllipseCallout">
            <a:avLst>
              <a:gd name="adj1" fmla="val -47855"/>
              <a:gd name="adj2" fmla="val -59232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Hier bekomme ich Informationen, wie es mit mir beruflich weitergeht</a:t>
            </a:r>
            <a:endParaRPr lang="de-DE" sz="900" dirty="0"/>
          </a:p>
        </p:txBody>
      </p:sp>
      <p:sp>
        <p:nvSpPr>
          <p:cNvPr id="19" name="Ovale Legende 18"/>
          <p:cNvSpPr/>
          <p:nvPr/>
        </p:nvSpPr>
        <p:spPr>
          <a:xfrm>
            <a:off x="8053557" y="5190511"/>
            <a:ext cx="1532832" cy="974793"/>
          </a:xfrm>
          <a:prstGeom prst="wedgeEllipseCallout">
            <a:avLst>
              <a:gd name="adj1" fmla="val -63290"/>
              <a:gd name="adj2" fmla="val -10997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Hier entscheidet sich, ob und ggf. ab wann ich Geld vom Jobcenter erhalte</a:t>
            </a:r>
            <a:endParaRPr lang="de-DE" sz="900" dirty="0"/>
          </a:p>
        </p:txBody>
      </p:sp>
      <p:sp>
        <p:nvSpPr>
          <p:cNvPr id="20" name="Ovale Legende 19"/>
          <p:cNvSpPr/>
          <p:nvPr/>
        </p:nvSpPr>
        <p:spPr>
          <a:xfrm>
            <a:off x="1419023" y="4687892"/>
            <a:ext cx="1520752" cy="1020135"/>
          </a:xfrm>
          <a:prstGeom prst="wedgeEllipseCallout">
            <a:avLst>
              <a:gd name="adj1" fmla="val 50141"/>
              <a:gd name="adj2" fmla="val 31873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Meine direkten Ansprechpartner betreuen mich bei den folgenden Angelegenheiten</a:t>
            </a:r>
            <a:endParaRPr lang="de-DE" sz="900" dirty="0"/>
          </a:p>
        </p:txBody>
      </p:sp>
      <p:sp>
        <p:nvSpPr>
          <p:cNvPr id="21" name="Abgerundetes Rechteck 20"/>
          <p:cNvSpPr/>
          <p:nvPr/>
        </p:nvSpPr>
        <p:spPr>
          <a:xfrm>
            <a:off x="1481612" y="620688"/>
            <a:ext cx="2128113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  Empfang</a:t>
            </a:r>
          </a:p>
          <a:p>
            <a:endParaRPr lang="de-DE" sz="1400" b="1" dirty="0" smtClean="0"/>
          </a:p>
          <a:p>
            <a:r>
              <a:rPr lang="de-DE" sz="1200" dirty="0">
                <a:solidFill>
                  <a:schemeClr val="tx1"/>
                </a:solidFill>
              </a:rPr>
              <a:t>Kunde muss deutlich machen, dass er Leistungen nach SGBII beantragen möchte</a:t>
            </a:r>
            <a:r>
              <a:rPr lang="de-DE" sz="1200" dirty="0" smtClean="0">
                <a:solidFill>
                  <a:schemeClr val="tx1"/>
                </a:solidFill>
              </a:rPr>
              <a:t>.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449484" y="2636912"/>
            <a:ext cx="2078733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smtClean="0"/>
              <a:t>       Ziel</a:t>
            </a:r>
          </a:p>
          <a:p>
            <a:endParaRPr lang="de-DE" sz="1200" dirty="0" smtClean="0"/>
          </a:p>
          <a:p>
            <a:r>
              <a:rPr lang="de-DE" sz="1200" dirty="0" smtClean="0"/>
              <a:t>Integration in den</a:t>
            </a:r>
          </a:p>
          <a:p>
            <a:r>
              <a:rPr lang="de-DE" sz="1200" dirty="0" smtClean="0"/>
              <a:t>Arbeits- &amp; Ausbildungs-markt</a:t>
            </a:r>
            <a:r>
              <a:rPr lang="de-DE" sz="1200" dirty="0" smtClean="0">
                <a:solidFill>
                  <a:schemeClr val="tx1"/>
                </a:solidFill>
              </a:rPr>
              <a:t> sowie Beendigung/Verringerung der Hilfebedürftigkeit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3" name="Gebogener Pfeil 22"/>
          <p:cNvSpPr/>
          <p:nvPr/>
        </p:nvSpPr>
        <p:spPr>
          <a:xfrm>
            <a:off x="4185789" y="2102660"/>
            <a:ext cx="2808312" cy="262248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25329"/>
              <a:gd name="adj5" fmla="val 125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605954" y="692696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25" name="Ovale Legende 24"/>
          <p:cNvSpPr/>
          <p:nvPr/>
        </p:nvSpPr>
        <p:spPr>
          <a:xfrm>
            <a:off x="3186758" y="634770"/>
            <a:ext cx="1224135" cy="830048"/>
          </a:xfrm>
          <a:prstGeom prst="wedgeEllipseCallout">
            <a:avLst>
              <a:gd name="adj1" fmla="val -60720"/>
              <a:gd name="adj2" fmla="val 20788"/>
            </a:avLst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Meine erste Anlaufstelle - ich muss Leistungen beantragen</a:t>
            </a:r>
            <a:endParaRPr lang="de-DE" sz="900" dirty="0"/>
          </a:p>
        </p:txBody>
      </p:sp>
      <p:sp>
        <p:nvSpPr>
          <p:cNvPr id="26" name="Rechteck 25"/>
          <p:cNvSpPr/>
          <p:nvPr/>
        </p:nvSpPr>
        <p:spPr>
          <a:xfrm>
            <a:off x="5505138" y="5427228"/>
            <a:ext cx="336835" cy="20286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Gestreifter Pfeil nach rechts 26"/>
          <p:cNvSpPr/>
          <p:nvPr/>
        </p:nvSpPr>
        <p:spPr>
          <a:xfrm flipH="1">
            <a:off x="4961808" y="5085184"/>
            <a:ext cx="462242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Gestreifter Pfeil nach rechts 27"/>
          <p:cNvSpPr/>
          <p:nvPr/>
        </p:nvSpPr>
        <p:spPr>
          <a:xfrm flipH="1">
            <a:off x="4961809" y="5589240"/>
            <a:ext cx="462242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 rot="5400000">
            <a:off x="5136067" y="5427194"/>
            <a:ext cx="684000" cy="180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Pfeil nach oben 30"/>
          <p:cNvSpPr/>
          <p:nvPr/>
        </p:nvSpPr>
        <p:spPr>
          <a:xfrm rot="5400000">
            <a:off x="7082173" y="149164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oben 31"/>
          <p:cNvSpPr/>
          <p:nvPr/>
        </p:nvSpPr>
        <p:spPr>
          <a:xfrm rot="5400000">
            <a:off x="3926722" y="153300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Pfeil nach oben 32"/>
          <p:cNvSpPr/>
          <p:nvPr/>
        </p:nvSpPr>
        <p:spPr>
          <a:xfrm rot="13698619">
            <a:off x="8372038" y="4298063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oben 33"/>
          <p:cNvSpPr/>
          <p:nvPr/>
        </p:nvSpPr>
        <p:spPr>
          <a:xfrm rot="18390459">
            <a:off x="2269445" y="4222299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/>
          <p:cNvSpPr txBox="1"/>
          <p:nvPr/>
        </p:nvSpPr>
        <p:spPr>
          <a:xfrm rot="16200000">
            <a:off x="4031326" y="3187786"/>
            <a:ext cx="95090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700" dirty="0" smtClean="0"/>
              <a:t>Beraten</a:t>
            </a:r>
            <a:endParaRPr lang="de-DE" sz="1700" dirty="0"/>
          </a:p>
        </p:txBody>
      </p:sp>
      <p:sp>
        <p:nvSpPr>
          <p:cNvPr id="36" name="Textfeld 35"/>
          <p:cNvSpPr txBox="1"/>
          <p:nvPr/>
        </p:nvSpPr>
        <p:spPr>
          <a:xfrm>
            <a:off x="4922369" y="4149080"/>
            <a:ext cx="128913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700" dirty="0" smtClean="0"/>
              <a:t>Informieren</a:t>
            </a:r>
            <a:endParaRPr lang="de-DE" sz="1700" dirty="0"/>
          </a:p>
        </p:txBody>
      </p:sp>
      <p:sp>
        <p:nvSpPr>
          <p:cNvPr id="37" name="Textfeld 36"/>
          <p:cNvSpPr txBox="1"/>
          <p:nvPr/>
        </p:nvSpPr>
        <p:spPr>
          <a:xfrm>
            <a:off x="4905869" y="2286515"/>
            <a:ext cx="1467271" cy="422405"/>
          </a:xfrm>
          <a:prstGeom prst="rect">
            <a:avLst/>
          </a:prstGeom>
          <a:noFill/>
        </p:spPr>
        <p:txBody>
          <a:bodyPr wrap="square" tIns="72000" bIns="72000" rtlCol="0">
            <a:spAutoFit/>
          </a:bodyPr>
          <a:lstStyle/>
          <a:p>
            <a:r>
              <a:rPr lang="de-DE" sz="1700" dirty="0" smtClean="0"/>
              <a:t>Unterstützen</a:t>
            </a:r>
            <a:endParaRPr lang="de-DE" sz="1700" dirty="0"/>
          </a:p>
        </p:txBody>
      </p:sp>
    </p:spTree>
    <p:extLst>
      <p:ext uri="{BB962C8B-B14F-4D97-AF65-F5344CB8AC3E}">
        <p14:creationId xmlns:p14="http://schemas.microsoft.com/office/powerpoint/2010/main" val="33050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 smtClean="0"/>
              <a:t>4. ERLÄUTERUNG ZUM ABLAUFSCHEMA - EMPFANG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7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31564" y="857882"/>
            <a:ext cx="8536236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 smtClean="0"/>
              <a:t>         EMPFANG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33741" y="1493374"/>
            <a:ext cx="6934059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Sie müssen deutlich machen, dass Sie Leistungen nach SGBII beantragen möchten.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Hierfür legen Sie Ihren </a:t>
            </a:r>
            <a:r>
              <a:rPr lang="de-DE" sz="1400" dirty="0">
                <a:solidFill>
                  <a:schemeClr val="tx1"/>
                </a:solidFill>
              </a:rPr>
              <a:t>Pass/Identitätsnachweis vor (Aufenthaltserlaubnis) &amp; </a:t>
            </a:r>
            <a:r>
              <a:rPr lang="de-DE" sz="1400" dirty="0" smtClean="0">
                <a:solidFill>
                  <a:schemeClr val="tx1"/>
                </a:solidFill>
              </a:rPr>
              <a:t>teilen </a:t>
            </a:r>
            <a:r>
              <a:rPr lang="de-DE" sz="1400" dirty="0">
                <a:solidFill>
                  <a:schemeClr val="tx1"/>
                </a:solidFill>
              </a:rPr>
              <a:t>mit, dass </a:t>
            </a:r>
            <a:r>
              <a:rPr lang="de-DE" sz="1400" dirty="0" smtClean="0">
                <a:solidFill>
                  <a:schemeClr val="tx1"/>
                </a:solidFill>
              </a:rPr>
              <a:t>Sie eine Arbeit/Ausbildung suchen </a:t>
            </a:r>
            <a:r>
              <a:rPr lang="de-DE" sz="1400" dirty="0">
                <a:solidFill>
                  <a:schemeClr val="tx1"/>
                </a:solidFill>
              </a:rPr>
              <a:t>und finanzielle Unterstützung </a:t>
            </a:r>
            <a:r>
              <a:rPr lang="de-DE" sz="1400" dirty="0" smtClean="0">
                <a:solidFill>
                  <a:schemeClr val="tx1"/>
                </a:solidFill>
              </a:rPr>
              <a:t>benötigen.</a:t>
            </a:r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15741" y="2789518"/>
            <a:ext cx="6958216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Sie bringen Ihre Aufenthaltserlaubnis oder die Aufenthaltsgestattung inklusive des Nachweises über den Abschluss des Asylverfahrens/der Asylverfahren mit.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431563" y="1493374"/>
            <a:ext cx="1511511" cy="10744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Was möchten Sie?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31563" y="2789518"/>
            <a:ext cx="1511511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Welche Unterlagen werden benötigt?</a:t>
            </a:r>
          </a:p>
        </p:txBody>
      </p:sp>
      <p:sp>
        <p:nvSpPr>
          <p:cNvPr id="10" name="Ellipse 9"/>
          <p:cNvSpPr/>
          <p:nvPr/>
        </p:nvSpPr>
        <p:spPr>
          <a:xfrm>
            <a:off x="1556873" y="929890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431563" y="4085662"/>
            <a:ext cx="1511511" cy="108012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400" b="1" dirty="0" smtClean="0"/>
          </a:p>
        </p:txBody>
      </p:sp>
      <p:sp>
        <p:nvSpPr>
          <p:cNvPr id="12" name="Abgerundetes Rechteck 11"/>
          <p:cNvSpPr/>
          <p:nvPr/>
        </p:nvSpPr>
        <p:spPr>
          <a:xfrm>
            <a:off x="3033741" y="4085662"/>
            <a:ext cx="6958216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Lotsenfunktion- Integration Point</a:t>
            </a:r>
          </a:p>
          <a:p>
            <a:pPr algn="ctr"/>
            <a:r>
              <a:rPr lang="de-DE" sz="1400" dirty="0"/>
              <a:t>● </a:t>
            </a:r>
            <a:r>
              <a:rPr lang="de-DE" sz="1400" dirty="0">
                <a:solidFill>
                  <a:schemeClr val="tx1"/>
                </a:solidFill>
              </a:rPr>
              <a:t>B</a:t>
            </a:r>
            <a:r>
              <a:rPr lang="de-DE" sz="1400" dirty="0" smtClean="0">
                <a:solidFill>
                  <a:schemeClr val="tx1"/>
                </a:solidFill>
              </a:rPr>
              <a:t>eraten </a:t>
            </a:r>
            <a:r>
              <a:rPr lang="de-DE" sz="1400" dirty="0"/>
              <a:t>●</a:t>
            </a:r>
            <a:r>
              <a:rPr lang="de-DE" sz="1400" dirty="0" smtClean="0">
                <a:solidFill>
                  <a:schemeClr val="tx1"/>
                </a:solidFill>
              </a:rPr>
              <a:t> Informieren </a:t>
            </a:r>
            <a:r>
              <a:rPr lang="de-DE" sz="1400" dirty="0"/>
              <a:t>● </a:t>
            </a:r>
            <a:r>
              <a:rPr lang="de-DE" sz="1400" dirty="0">
                <a:solidFill>
                  <a:schemeClr val="tx1"/>
                </a:solidFill>
              </a:rPr>
              <a:t>U</a:t>
            </a:r>
            <a:r>
              <a:rPr lang="de-DE" sz="1400" dirty="0" smtClean="0">
                <a:solidFill>
                  <a:schemeClr val="tx1"/>
                </a:solidFill>
              </a:rPr>
              <a:t>nterstützen  (sowohl intern als auch extern)</a:t>
            </a:r>
          </a:p>
        </p:txBody>
      </p:sp>
    </p:spTree>
    <p:extLst>
      <p:ext uri="{BB962C8B-B14F-4D97-AF65-F5344CB8AC3E}">
        <p14:creationId xmlns:p14="http://schemas.microsoft.com/office/powerpoint/2010/main" val="39492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</a:t>
            </a:r>
            <a:r>
              <a:rPr lang="de-DE" dirty="0" smtClean="0"/>
              <a:t>EINGANGSZONE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8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50612" y="832306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 smtClean="0"/>
              <a:t>         EINGANGSZONE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54979" y="1428557"/>
            <a:ext cx="6933600" cy="86409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/>
              <a:t>● Identitätsprüfung </a:t>
            </a:r>
            <a:r>
              <a:rPr lang="de-DE" sz="1400" dirty="0"/>
              <a:t>●</a:t>
            </a:r>
            <a:r>
              <a:rPr lang="de-DE" sz="1400" dirty="0" smtClean="0"/>
              <a:t> </a:t>
            </a:r>
            <a:r>
              <a:rPr lang="de-DE" sz="1400" dirty="0"/>
              <a:t>Klärung </a:t>
            </a:r>
            <a:r>
              <a:rPr lang="de-DE" sz="1400" dirty="0" smtClean="0"/>
              <a:t>des Aufenthaltsstatus </a:t>
            </a:r>
            <a:r>
              <a:rPr lang="de-DE" sz="1400" dirty="0"/>
              <a:t>●</a:t>
            </a:r>
            <a:r>
              <a:rPr lang="de-DE" sz="1400" dirty="0" smtClean="0"/>
              <a:t> </a:t>
            </a:r>
            <a:r>
              <a:rPr lang="de-DE" sz="1400" dirty="0" smtClean="0">
                <a:solidFill>
                  <a:schemeClr val="tx1"/>
                </a:solidFill>
              </a:rPr>
              <a:t>Personendaten werden </a:t>
            </a:r>
            <a:r>
              <a:rPr lang="de-DE" sz="1400" dirty="0">
                <a:solidFill>
                  <a:schemeClr val="tx1"/>
                </a:solidFill>
              </a:rPr>
              <a:t>erfasst </a:t>
            </a:r>
            <a:r>
              <a:rPr lang="de-DE" sz="1400" dirty="0" smtClean="0">
                <a:solidFill>
                  <a:schemeClr val="tx1"/>
                </a:solidFill>
              </a:rPr>
              <a:t>bzw. überarbeitet </a:t>
            </a:r>
            <a:r>
              <a:rPr lang="de-DE" sz="1400" dirty="0"/>
              <a:t>●</a:t>
            </a:r>
            <a:r>
              <a:rPr lang="de-DE" sz="1400" dirty="0" smtClean="0">
                <a:solidFill>
                  <a:schemeClr val="tx1"/>
                </a:solidFill>
              </a:rPr>
              <a:t> Weitere </a:t>
            </a:r>
            <a:r>
              <a:rPr lang="de-DE" sz="1400" dirty="0">
                <a:solidFill>
                  <a:schemeClr val="tx1"/>
                </a:solidFill>
              </a:rPr>
              <a:t>Termine </a:t>
            </a:r>
            <a:r>
              <a:rPr lang="de-DE" sz="1400" dirty="0" smtClean="0">
                <a:solidFill>
                  <a:schemeClr val="tx1"/>
                </a:solidFill>
              </a:rPr>
              <a:t>werden koordiniert</a:t>
            </a:r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79186" y="1428557"/>
            <a:ext cx="1512000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Welche Aufgaben hat die Eingangszone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054979" y="2474769"/>
            <a:ext cx="6933600" cy="144016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Rentenversicherungsnummer wird beantragt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Auswerten des </a:t>
            </a:r>
            <a:r>
              <a:rPr lang="de-DE" sz="1400" dirty="0" smtClean="0">
                <a:solidFill>
                  <a:schemeClr val="tx1"/>
                </a:solidFill>
              </a:rPr>
              <a:t>Anmeldebogens Ü25/U25</a:t>
            </a:r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Fragebogen zum Werdegang (Arbeitspaket SGBII) </a:t>
            </a:r>
            <a:r>
              <a:rPr lang="de-DE" sz="1400" dirty="0">
                <a:solidFill>
                  <a:schemeClr val="tx1"/>
                </a:solidFill>
              </a:rPr>
              <a:t>wird ausgehändigt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Terminierung für das Erstgespräch bei der Integrationsfachkraft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Weiterleitung an den </a:t>
            </a:r>
            <a:r>
              <a:rPr lang="de-DE" sz="1400" dirty="0" smtClean="0">
                <a:solidFill>
                  <a:schemeClr val="tx1"/>
                </a:solidFill>
              </a:rPr>
              <a:t>Erstantragsservice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Besucher- /</a:t>
            </a:r>
            <a:r>
              <a:rPr lang="de-DE" sz="1400" dirty="0" smtClean="0">
                <a:solidFill>
                  <a:schemeClr val="tx1"/>
                </a:solidFill>
              </a:rPr>
              <a:t>Kundenkarte wird ausgehändigt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479187" y="2474769"/>
            <a:ext cx="1512000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Welche weiteren Schritte werden eingeleitet?</a:t>
            </a:r>
          </a:p>
        </p:txBody>
      </p:sp>
      <p:sp>
        <p:nvSpPr>
          <p:cNvPr id="10" name="Ellipse 9"/>
          <p:cNvSpPr/>
          <p:nvPr/>
        </p:nvSpPr>
        <p:spPr>
          <a:xfrm>
            <a:off x="1543100" y="904314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054979" y="4135145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Aufenthaltsstatus/Unterlagen des BAMF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Persönliche Daten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Schulische </a:t>
            </a:r>
            <a:r>
              <a:rPr lang="de-DE" sz="1400" dirty="0" smtClean="0">
                <a:solidFill>
                  <a:schemeClr val="tx1"/>
                </a:solidFill>
              </a:rPr>
              <a:t>Daten	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Berufliche </a:t>
            </a:r>
            <a:r>
              <a:rPr lang="de-DE" sz="1400" dirty="0">
                <a:solidFill>
                  <a:schemeClr val="tx1"/>
                </a:solidFill>
              </a:rPr>
              <a:t>Daten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Zielberuf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79187" y="4135145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Welche Informationen werden benötigt?</a:t>
            </a:r>
          </a:p>
        </p:txBody>
      </p:sp>
    </p:spTree>
    <p:extLst>
      <p:ext uri="{BB962C8B-B14F-4D97-AF65-F5344CB8AC3E}">
        <p14:creationId xmlns:p14="http://schemas.microsoft.com/office/powerpoint/2010/main" val="149321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</a:t>
            </a:r>
            <a:r>
              <a:rPr lang="de-DE" dirty="0" smtClean="0"/>
              <a:t>ERSTANTRAGSSERVICE</a:t>
            </a:r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9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Oktober 2018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13570" y="777284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 smtClean="0"/>
              <a:t>         ERSTANTRAGSSERVICE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15746" y="1268760"/>
            <a:ext cx="6933600" cy="72008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Beantragung der SGBII-Leistungen zur nahtlosen Sicherstellung des Lebensunterhaltes (im Regelfall nach Einstellung der Asylbewerberleistungen</a:t>
            </a:r>
            <a:r>
              <a:rPr lang="de-DE" sz="1400" dirty="0" smtClean="0">
                <a:solidFill>
                  <a:schemeClr val="tx1"/>
                </a:solidFill>
              </a:rPr>
              <a:t>).</a:t>
            </a:r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992730" y="3356992"/>
            <a:ext cx="6933600" cy="1656184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solidFill>
                  <a:schemeClr val="tx1"/>
                </a:solidFill>
              </a:rPr>
              <a:t>SGBII </a:t>
            </a:r>
            <a:r>
              <a:rPr lang="de-DE" sz="1400" dirty="0">
                <a:solidFill>
                  <a:schemeClr val="tx1"/>
                </a:solidFill>
              </a:rPr>
              <a:t>Antragsunterlagen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Laufzettel (welche </a:t>
            </a:r>
            <a:r>
              <a:rPr lang="de-DE" sz="1400" dirty="0" smtClean="0">
                <a:solidFill>
                  <a:schemeClr val="tx1"/>
                </a:solidFill>
              </a:rPr>
              <a:t>Unterlagen/Nachweise </a:t>
            </a:r>
            <a:r>
              <a:rPr lang="de-DE" sz="1400" dirty="0">
                <a:solidFill>
                  <a:schemeClr val="tx1"/>
                </a:solidFill>
              </a:rPr>
              <a:t>müssen dem Antrag beigefügt werden)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Merkblätter zu SGBII Leistungen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Im Bedarfsfall </a:t>
            </a:r>
            <a:r>
              <a:rPr lang="de-DE" sz="1400" dirty="0" smtClean="0">
                <a:solidFill>
                  <a:schemeClr val="tx1"/>
                </a:solidFill>
              </a:rPr>
              <a:t>Kindergeldantrag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Terminvergabe zur Antragsabgabe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413570" y="1268760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Übergang  AsylbLG </a:t>
            </a:r>
            <a:endParaRPr lang="de-DE" sz="1400" b="1" dirty="0">
              <a:sym typeface="Wingdings" panose="05000000000000000000" pitchFamily="2" charset="2"/>
            </a:endParaRPr>
          </a:p>
          <a:p>
            <a:pPr algn="ctr"/>
            <a:r>
              <a:rPr lang="de-DE" sz="1400" b="1" dirty="0" smtClean="0">
                <a:sym typeface="Wingdings" panose="05000000000000000000" pitchFamily="2" charset="2"/>
              </a:rPr>
              <a:t> </a:t>
            </a:r>
            <a:r>
              <a:rPr lang="de-DE" sz="1400" b="1" dirty="0" smtClean="0"/>
              <a:t>SGBII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13570" y="3356992"/>
            <a:ext cx="1512000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Folgende Unterlagen werden </a:t>
            </a:r>
            <a:r>
              <a:rPr lang="de-DE" sz="1400" b="1" dirty="0" err="1" smtClean="0"/>
              <a:t>ausge</a:t>
            </a:r>
            <a:r>
              <a:rPr lang="de-DE" sz="1400" b="1" dirty="0" smtClean="0"/>
              <a:t>-händigt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997746" y="2132856"/>
            <a:ext cx="6933600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Bedürftigkeitsprüfung anhand der Angaben/Nachweise zu Einkommen und Vermögen sowie unter Berücksichtigung der notwendigen Bedarfe (Regelbedarfe, Mehrbedarfe</a:t>
            </a:r>
            <a:r>
              <a:rPr lang="de-DE" sz="1400" dirty="0">
                <a:solidFill>
                  <a:schemeClr val="tx1"/>
                </a:solidFill>
              </a:rPr>
              <a:t>, Kosten der Unterkunft, </a:t>
            </a:r>
            <a:r>
              <a:rPr lang="de-DE" sz="1400" dirty="0" smtClean="0">
                <a:solidFill>
                  <a:schemeClr val="tx1"/>
                </a:solidFill>
              </a:rPr>
              <a:t>…).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413570" y="2132856"/>
            <a:ext cx="1512000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Haben Sie einen Anspruch auf SGBII-Leistungen?</a:t>
            </a:r>
          </a:p>
        </p:txBody>
      </p:sp>
      <p:sp>
        <p:nvSpPr>
          <p:cNvPr id="12" name="Ellipse 11"/>
          <p:cNvSpPr/>
          <p:nvPr/>
        </p:nvSpPr>
        <p:spPr>
          <a:xfrm>
            <a:off x="1496533" y="849292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2992730" y="5157192"/>
            <a:ext cx="6933600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 smtClean="0">
                <a:solidFill>
                  <a:schemeClr val="tx1"/>
                </a:solidFill>
              </a:rPr>
              <a:t>Erläuterungen zum Laufzettel und Antragsunterlagen. Ggf. Vermittlung von ehrenamtlichen Personen, die den/die Antragsteller/-in beim </a:t>
            </a:r>
            <a:r>
              <a:rPr lang="de-DE" sz="1400" dirty="0">
                <a:solidFill>
                  <a:schemeClr val="tx1"/>
                </a:solidFill>
              </a:rPr>
              <a:t>A</a:t>
            </a:r>
            <a:r>
              <a:rPr lang="de-DE" sz="1400" dirty="0" smtClean="0">
                <a:solidFill>
                  <a:schemeClr val="tx1"/>
                </a:solidFill>
              </a:rPr>
              <a:t>usfüllen der  Antragsunterlagen unterstützt.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413570" y="5157192"/>
            <a:ext cx="1512000" cy="108012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83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ernehmenskommunikation">
  <a:themeElements>
    <a:clrScheme name="JC#1">
      <a:dk1>
        <a:srgbClr val="380006"/>
      </a:dk1>
      <a:lt1>
        <a:srgbClr val="A90013"/>
      </a:lt1>
      <a:dk2>
        <a:srgbClr val="FFFFFF"/>
      </a:dk2>
      <a:lt2>
        <a:srgbClr val="FFFFFF"/>
      </a:lt2>
      <a:accent1>
        <a:srgbClr val="71000C"/>
      </a:accent1>
      <a:accent2>
        <a:srgbClr val="A90013"/>
      </a:accent2>
      <a:accent3>
        <a:srgbClr val="FF5468"/>
      </a:accent3>
      <a:accent4>
        <a:srgbClr val="FF8D9A"/>
      </a:accent4>
      <a:accent5>
        <a:srgbClr val="FFC6CC"/>
      </a:accent5>
      <a:accent6>
        <a:srgbClr val="FFFFFF"/>
      </a:accent6>
      <a:hlink>
        <a:srgbClr val="0070C0"/>
      </a:hlink>
      <a:folHlink>
        <a:srgbClr val="7030A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2779</Words>
  <Application>Microsoft Office PowerPoint</Application>
  <PresentationFormat>Benutzerdefiniert</PresentationFormat>
  <Paragraphs>401</Paragraphs>
  <Slides>22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Unternehmenskommunikation</vt:lpstr>
      <vt:lpstr>PowerPoint-Präsentation</vt:lpstr>
      <vt:lpstr>INHALTSVERZEICHNIS</vt:lpstr>
      <vt:lpstr>1. ANSPRECHPARTNER IM INTEGRATION POINT – AGENTUR FÜR ARBEIT &amp; JOBCENTER</vt:lpstr>
      <vt:lpstr>2. SOZIALGESETZBUCH II (SGBII) – GRUNDSÄTZLICHE INFORMATIONEN</vt:lpstr>
      <vt:lpstr>2. SOZIALGESETZBUCH II (SGBII) – GRUNDSÄTZLICHE INFORMATIONEN</vt:lpstr>
      <vt:lpstr>3. DAS JOBCENTER – VEREINFACHTES ABLAUFSCHEMA</vt:lpstr>
      <vt:lpstr>4. ERLÄUTERUNG ZUM ABLAUFSCHEMA - EMPFANG</vt:lpstr>
      <vt:lpstr>4. ERLÄUTERUNG ZUM ABLAUFSCHEMA - EINGANGSZONE</vt:lpstr>
      <vt:lpstr>4. ERLÄUTERUNG ZUM ABLAUFSCHEMA - ERSTANTRAGSSERVICE</vt:lpstr>
      <vt:lpstr>4. ERLÄUTERUNG ZUM ABLAUFSCHEMA - INTEGRATIONSFACHKRAFT</vt:lpstr>
      <vt:lpstr>4. ERLÄUTERUNG ZUM ABLAUFSCHEMA - ERSTANTRAGSSERVICE</vt:lpstr>
      <vt:lpstr>5. IHRE ANSPRECHPARTNER IM JOBCENTER</vt:lpstr>
      <vt:lpstr>6. FAQ – ARBEITSVERMITTLUNG (1/6)</vt:lpstr>
      <vt:lpstr>6. FAQ – ARBEITSVERMITTLUNG (2/6)</vt:lpstr>
      <vt:lpstr>6. FAQ – ARBEITSVERMITTLUNG (3/6)</vt:lpstr>
      <vt:lpstr>6. FAQ – ARBEITSVERMITTLUNG (4/6)</vt:lpstr>
      <vt:lpstr>6. FAQ – ARBEITSVERMITTLUNG (5/6)</vt:lpstr>
      <vt:lpstr>6. FAQ – ARBEITSVERMITTLUNG (6/6)</vt:lpstr>
      <vt:lpstr>7. FAQ – LEISTUNGSBEREICH (1/3)</vt:lpstr>
      <vt:lpstr>7. FAQ – LEISTUNGSBEREICH (2/3)</vt:lpstr>
      <vt:lpstr>7. FAQ – LEISTUNGSBEREICH (3/3)</vt:lpstr>
      <vt:lpstr>8. ERWARTUNGEN DES JOBCENTERS</vt:lpstr>
    </vt:vector>
  </TitlesOfParts>
  <Company>Bundesagentur für Arbeit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Büskens Michael</dc:creator>
  <cp:lastModifiedBy>Sarah Gleim</cp:lastModifiedBy>
  <cp:revision>64</cp:revision>
  <cp:lastPrinted>2017-11-13T08:59:27Z</cp:lastPrinted>
  <dcterms:created xsi:type="dcterms:W3CDTF">2016-12-05T08:49:09Z</dcterms:created>
  <dcterms:modified xsi:type="dcterms:W3CDTF">2018-10-25T05:38:26Z</dcterms:modified>
</cp:coreProperties>
</file>